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8" r:id="rId2"/>
    <p:sldId id="329" r:id="rId3"/>
    <p:sldId id="294" r:id="rId4"/>
    <p:sldId id="301" r:id="rId5"/>
    <p:sldId id="269" r:id="rId6"/>
    <p:sldId id="297" r:id="rId7"/>
    <p:sldId id="298" r:id="rId8"/>
    <p:sldId id="330" r:id="rId9"/>
    <p:sldId id="331" r:id="rId10"/>
    <p:sldId id="333" r:id="rId11"/>
    <p:sldId id="334" r:id="rId12"/>
    <p:sldId id="322" r:id="rId13"/>
    <p:sldId id="323" r:id="rId14"/>
    <p:sldId id="324" r:id="rId15"/>
    <p:sldId id="325" r:id="rId16"/>
    <p:sldId id="326" r:id="rId17"/>
    <p:sldId id="327" r:id="rId18"/>
    <p:sldId id="311" r:id="rId19"/>
    <p:sldId id="335" r:id="rId20"/>
    <p:sldId id="321" r:id="rId21"/>
    <p:sldId id="262" r:id="rId2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09" autoAdjust="0"/>
    <p:restoredTop sz="94767" autoAdjust="0"/>
  </p:normalViewPr>
  <p:slideViewPr>
    <p:cSldViewPr>
      <p:cViewPr varScale="1">
        <p:scale>
          <a:sx n="63" d="100"/>
          <a:sy n="63" d="100"/>
        </p:scale>
        <p:origin x="-634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1478037-240A-40A1-A68B-F02D12ADA5E5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16BC699-6D6F-4B51-B9B8-922B794C982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C699-6D6F-4B51-B9B8-922B794C98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ABB5-C53B-4313-992B-FDC9C350CD30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2D21-4E4B-4BC2-A22E-22746531F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DB21-B5E3-497F-A1BA-D4B1746BADD2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3138-2138-4035-A40C-5674B16A5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6F71-4647-4098-B823-F777568C8E9A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8747-1062-404B-8681-150314204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D30CE-E12E-41F4-855F-5CF4835D035D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614A5-1AF4-4B39-AAB9-050477E9C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8D5A-85BD-4DAC-922A-DEFBC09140AB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EB67-9C78-4EA8-AC38-BB7AE3B28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B40F-A154-426A-BB44-2318DFE6A3D3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1235-679C-4ADF-8DDE-344D8CDEA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65B7-095A-4090-AD2B-02B2CF7E1F88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54556-3D36-47AF-99E8-E4C98FB8A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A337-DC44-43D1-8EC6-CCD235191A15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2CD8-D5BC-40D2-9EC3-504D2D42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8C8C-F54E-43B8-B6CE-7C8F5CA3A214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8FD5-2FE8-47FB-98B0-FAD131250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CE07-072E-47EE-AD5B-656F59E78921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CBFD-1F47-43FA-A1EA-53E35834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1024-C96F-4BD6-8EA9-995C416B91B9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D9DA-309C-4625-9474-7220BF116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03932-5705-4B8B-B80C-13C911F61577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DBBD-3DFE-4BE2-9D8C-1DFBEC345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F95FB-2C03-4A84-B652-2A43B0E45705}" type="datetime1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10DD54-C170-490F-9724-2E97F6A15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ciso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ciso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mobilecomputing.techtarget.com/definition/mobile-operating-syste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5BB2F-F129-4564-BE4E-4DE3EC51B677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289" y="500048"/>
            <a:ext cx="8497887" cy="1285884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Russian Enterprise Mobility Summit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b="1" dirty="0" smtClean="0"/>
              <a:t> PC Week/RE  </a:t>
            </a:r>
            <a:endParaRPr lang="ru-RU" altLang="ru-RU" sz="3600" b="1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071948"/>
            <a:ext cx="6400800" cy="503634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</a:rPr>
              <a:t>г. </a:t>
            </a:r>
            <a:r>
              <a:rPr lang="ru-RU" altLang="ru-RU" b="1" dirty="0" smtClean="0">
                <a:solidFill>
                  <a:schemeClr val="tx1"/>
                </a:solidFill>
                <a:latin typeface="Arial" charset="0"/>
              </a:rPr>
              <a:t>Москва</a:t>
            </a:r>
            <a:r>
              <a:rPr lang="ru-RU" altLang="ru-RU" b="1" dirty="0" smtClean="0">
                <a:solidFill>
                  <a:schemeClr val="tx1"/>
                </a:solidFill>
              </a:rPr>
              <a:t>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5979"/>
            <a:ext cx="8643998" cy="365507"/>
          </a:xfrm>
        </p:spPr>
        <p:txBody>
          <a:bodyPr/>
          <a:lstStyle/>
          <a:p>
            <a:r>
              <a:rPr lang="ru-RU" sz="2400" b="1" dirty="0" smtClean="0"/>
              <a:t>Рекомендации по составлению и реализации политики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6"/>
            <a:ext cx="8572560" cy="4143404"/>
          </a:xfrm>
        </p:spPr>
        <p:txBody>
          <a:bodyPr/>
          <a:lstStyle/>
          <a:p>
            <a:pPr algn="just">
              <a:spcBef>
                <a:spcPts val="200"/>
              </a:spcBef>
            </a:pPr>
            <a:r>
              <a:rPr lang="ru-RU" sz="2000" dirty="0" smtClean="0"/>
              <a:t>Создать подразделение и/или рабочую группу по мобильным технологиям (в целях координации работ, разработке политики мобильной безопасности и организации взаимодействия с другими компонентами информационной инфраструктуры организации). 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Определить стандарты использования мобильного устройства.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Определить авторизованных пользователей.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Классифицировать данные. Следует определить категории критичности ресурсов и данных, к которым разрешен мобильный доступ.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Установить полномочия доступа. 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Разработать реалистичную политику. Для мобильных устройств периметр контролируемой зоны существенно шире.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Использовать системы управления мобильными устройствами. Системы класса </a:t>
            </a:r>
            <a:r>
              <a:rPr lang="ru-RU" sz="2000" dirty="0" err="1" smtClean="0"/>
              <a:t>МхМ</a:t>
            </a:r>
            <a:r>
              <a:rPr lang="ru-RU" sz="2000" dirty="0" smtClean="0"/>
              <a:t> влияют на общий уровень безопасности организации.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9F34-0EE2-424D-90F8-6AB0B6D9052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500034" y="195263"/>
            <a:ext cx="8286808" cy="432197"/>
          </a:xfrm>
        </p:spPr>
        <p:txBody>
          <a:bodyPr/>
          <a:lstStyle/>
          <a:p>
            <a:r>
              <a:rPr lang="ru-RU" sz="2400" b="1" dirty="0" smtClean="0"/>
              <a:t>Наиболее важные положения политики безопасности*: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0825" y="4300538"/>
            <a:ext cx="8497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* По данным обзора «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BYOD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 &amp;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Mobile Security Report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», 2014 г.</a:t>
            </a: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1748" name="Диаграмма 6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 b="-21"/>
          <a:stretch>
            <a:fillRect/>
          </a:stretch>
        </p:blipFill>
        <p:spPr>
          <a:xfrm>
            <a:off x="539750" y="789385"/>
            <a:ext cx="8135938" cy="3402806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57171"/>
            <a:ext cx="8229600" cy="423745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/>
              <a:t>Управление корпоративными мобильными технологиями. </a:t>
            </a:r>
          </a:p>
          <a:p>
            <a:pPr marL="0" indent="0" algn="ctr">
              <a:buNone/>
            </a:pPr>
            <a:r>
              <a:rPr lang="ru-RU" sz="3600" b="1" dirty="0" smtClean="0"/>
              <a:t>Основные понятия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614A5-1AF4-4B39-AAB9-050477E9C8E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79821"/>
          </a:xfrm>
        </p:spPr>
        <p:txBody>
          <a:bodyPr/>
          <a:lstStyle/>
          <a:p>
            <a:r>
              <a:rPr lang="ru-RU" sz="3200" b="1" dirty="0" smtClean="0"/>
              <a:t>Стратегия ЕММ. Определение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52"/>
            <a:ext cx="8229600" cy="3523071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 smtClean="0"/>
              <a:t>Enterprise Mobility Management</a:t>
            </a:r>
            <a:r>
              <a:rPr lang="ru-RU" sz="2400" dirty="0" smtClean="0"/>
              <a:t> (EMM) – это стратегия управления корпоративными мобильными технологиями.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dirty="0" smtClean="0"/>
              <a:t>ЕММ – это совокупность персонала обеспечения, процессов и технологий, предназначенных для управления комплексом мобильных устройств, беспроводных сетей и соответствующих сервисов для обеспечения мобильных операций в целях обеспечения бизнес-процессов организации.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79821"/>
          </a:xfrm>
        </p:spPr>
        <p:txBody>
          <a:bodyPr/>
          <a:lstStyle/>
          <a:p>
            <a:r>
              <a:rPr lang="ru-RU" sz="3200" b="1" dirty="0" smtClean="0"/>
              <a:t>Цели и задачи ЕММ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00"/>
            <a:ext cx="8229600" cy="38088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Цель ЕММ – определить, можно ли и как интегрировать доступные мобильные технологии с задачами и процедурами бизнес-процессов организации, и как обеспечивать поддержку работников.</a:t>
            </a:r>
          </a:p>
          <a:p>
            <a:pPr marL="0" indent="0" algn="just">
              <a:buNone/>
            </a:pPr>
            <a:r>
              <a:rPr lang="ru-RU" sz="2400" dirty="0" smtClean="0"/>
              <a:t>ЕММ включает комбинацию систем управления мобильными устройствами, приложениями и данными, а также их интеграцию с внутренней инфраструктурой организации и, в первую очередь, со службой каталогов. Обеспечение безопасности мобильных технологий организации – лишь часть функций ЕММ.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79821"/>
          </a:xfrm>
        </p:spPr>
        <p:txBody>
          <a:bodyPr/>
          <a:lstStyle/>
          <a:p>
            <a:r>
              <a:rPr lang="ru-RU" sz="3200" b="1" dirty="0" smtClean="0"/>
              <a:t>Схема ЕММ</a:t>
            </a:r>
            <a:endParaRPr lang="ru-RU" sz="3200" b="1" dirty="0"/>
          </a:p>
        </p:txBody>
      </p:sp>
      <p:pic>
        <p:nvPicPr>
          <p:cNvPr id="5" name="Содержимое 4" descr="TJEUC-img-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928676"/>
            <a:ext cx="8383457" cy="34825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79821"/>
          </a:xfrm>
        </p:spPr>
        <p:txBody>
          <a:bodyPr/>
          <a:lstStyle/>
          <a:p>
            <a:r>
              <a:rPr lang="ru-RU" sz="3200" b="1" dirty="0" smtClean="0"/>
              <a:t>Технологии, используемые ЕММ</a:t>
            </a:r>
            <a:endParaRPr lang="ru-RU" sz="3200" b="1" dirty="0"/>
          </a:p>
        </p:txBody>
      </p:sp>
      <p:pic>
        <p:nvPicPr>
          <p:cNvPr id="5" name="Содержимое 4" descr="Enterprise-Mobility-Enterprise-Mobile-Apps-San-Fransic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774491"/>
            <a:ext cx="5929354" cy="38395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1259"/>
          </a:xfrm>
        </p:spPr>
        <p:txBody>
          <a:bodyPr/>
          <a:lstStyle/>
          <a:p>
            <a:r>
              <a:rPr lang="ru-RU" sz="3200" b="1" dirty="0" smtClean="0"/>
              <a:t>ЕММ как часть </a:t>
            </a:r>
            <a:r>
              <a:rPr lang="en-US" sz="3200" b="1" dirty="0" smtClean="0"/>
              <a:t>UEM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00"/>
            <a:ext cx="8229600" cy="38088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ЕММ является частью стратегии </a:t>
            </a:r>
            <a:r>
              <a:rPr lang="en-US" sz="2800" dirty="0" smtClean="0"/>
              <a:t>Unified Endpoint</a:t>
            </a:r>
            <a:r>
              <a:rPr lang="ru-RU" sz="2800" dirty="0" smtClean="0"/>
              <a:t> (</a:t>
            </a:r>
            <a:r>
              <a:rPr lang="en-US" sz="2800" dirty="0" smtClean="0"/>
              <a:t>Security</a:t>
            </a:r>
            <a:r>
              <a:rPr lang="ru-RU" sz="2800" dirty="0" smtClean="0"/>
              <a:t>) </a:t>
            </a:r>
            <a:r>
              <a:rPr lang="en-US" sz="2800" dirty="0" smtClean="0"/>
              <a:t>Management</a:t>
            </a:r>
            <a:r>
              <a:rPr lang="ru-RU" sz="2800" dirty="0" smtClean="0"/>
              <a:t> (</a:t>
            </a:r>
            <a:r>
              <a:rPr lang="en-US" sz="2800" dirty="0" smtClean="0"/>
              <a:t>UEM</a:t>
            </a:r>
            <a:r>
              <a:rPr lang="ru-RU" sz="2800" dirty="0" smtClean="0"/>
              <a:t>), т.е., унифицированное управление (включая управление безопасностью) совокупностью оконечных устройств организации. Она определяет политику и правила управления всеми оконечными устройствами организации, включая мобильные устройства всех типов, ПК, серверы, сетевое оборудование и другие устройства.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b="1" dirty="0" smtClean="0"/>
              <a:t>Мобильные технологии и обеспечение их безопасности как часть бизнес-процессов организации</a:t>
            </a:r>
            <a:endParaRPr lang="ru-RU" sz="3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614A5-1AF4-4B39-AAB9-050477E9C8E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9"/>
            <a:ext cx="8229600" cy="428627"/>
          </a:xfrm>
        </p:spPr>
        <p:txBody>
          <a:bodyPr/>
          <a:lstStyle/>
          <a:p>
            <a:r>
              <a:rPr lang="ru-RU" sz="2800" b="1" dirty="0" smtClean="0"/>
              <a:t>Особенности внедрения мобильных технологий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6"/>
            <a:ext cx="8229600" cy="4214842"/>
          </a:xfrm>
        </p:spPr>
        <p:txBody>
          <a:bodyPr/>
          <a:lstStyle/>
          <a:p>
            <a:pPr algn="just">
              <a:spcBef>
                <a:spcPts val="200"/>
              </a:spcBef>
            </a:pPr>
            <a:r>
              <a:rPr lang="ru-RU" sz="2400" dirty="0" smtClean="0"/>
              <a:t>Для мобильных устройств периметр не контролируемой зоны практически неограничен.</a:t>
            </a:r>
          </a:p>
          <a:p>
            <a:pPr algn="just">
              <a:spcBef>
                <a:spcPts val="200"/>
              </a:spcBef>
            </a:pPr>
            <a:r>
              <a:rPr lang="ru-RU" sz="2400" dirty="0" smtClean="0"/>
              <a:t>Специфические риски и угрозы, приложения, средства управления, обеспечения безопасности и контроля.</a:t>
            </a:r>
          </a:p>
          <a:p>
            <a:pPr algn="just">
              <a:spcBef>
                <a:spcPts val="200"/>
              </a:spcBef>
            </a:pPr>
            <a:r>
              <a:rPr lang="ru-RU" sz="2400" dirty="0" smtClean="0"/>
              <a:t>Как правило, службы ИТ и ИБ от темпов развития мобильных технологий.</a:t>
            </a:r>
          </a:p>
          <a:p>
            <a:pPr algn="just">
              <a:spcBef>
                <a:spcPts val="200"/>
              </a:spcBef>
            </a:pPr>
            <a:r>
              <a:rPr lang="ru-RU" sz="2400" dirty="0" smtClean="0"/>
              <a:t>Пользователи, как правило, имеют опыт и собственные предпочтения к правилам использования мобильных устройств и приложений.</a:t>
            </a:r>
          </a:p>
          <a:p>
            <a:pPr algn="just">
              <a:spcBef>
                <a:spcPts val="200"/>
              </a:spcBef>
            </a:pPr>
            <a:r>
              <a:rPr lang="ru-RU" sz="2400" dirty="0" smtClean="0"/>
              <a:t>Пользователи (особенно руководство) хотят свободного доступа к корпоративным ресурсам и данным.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5BC24-DC63-4671-B458-E94F874153F7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7410" name="Rectangle 2"/>
          <p:cNvSpPr>
            <a:spLocks noGrp="1"/>
          </p:cNvSpPr>
          <p:nvPr>
            <p:ph type="ctrTitle"/>
          </p:nvPr>
        </p:nvSpPr>
        <p:spPr>
          <a:xfrm>
            <a:off x="381000" y="514350"/>
            <a:ext cx="8382000" cy="112870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/>
              <a:t>БЕЗОПАСНОСТЬ</a:t>
            </a:r>
            <a:r>
              <a:rPr lang="ru-RU" sz="2400" b="1" dirty="0" smtClean="0"/>
              <a:t> </a:t>
            </a:r>
            <a:r>
              <a:rPr lang="ru-RU" sz="2800" b="1" dirty="0" smtClean="0"/>
              <a:t>МОБИЛЬНЫХ ТЕХНОЛОГИЙ </a:t>
            </a:r>
            <a:br>
              <a:rPr lang="ru-RU" sz="2800" b="1" dirty="0" smtClean="0"/>
            </a:br>
            <a:r>
              <a:rPr lang="ru-RU" sz="2800" b="1" dirty="0" smtClean="0"/>
              <a:t>В КОРПОРАТИВНОМ СЕКТОРЕ</a:t>
            </a:r>
            <a:br>
              <a:rPr lang="ru-RU" sz="2800" b="1" dirty="0" smtClean="0"/>
            </a:br>
            <a:endParaRPr lang="en-US" sz="2400" dirty="0" smtClean="0"/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1331913" y="1714494"/>
            <a:ext cx="6400800" cy="29098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А. Першин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Ассоциация руководителей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служб информационной безопасности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2800" dirty="0" smtClean="0">
                <a:solidFill>
                  <a:schemeClr val="tx1"/>
                </a:solidFill>
              </a:rPr>
              <a:t>21 октября 2015 г.</a:t>
            </a: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6945"/>
          </a:xfrm>
        </p:spPr>
        <p:txBody>
          <a:bodyPr/>
          <a:lstStyle/>
          <a:p>
            <a:r>
              <a:rPr lang="ru-RU" sz="2800" b="1" dirty="0" smtClean="0"/>
              <a:t>Стратегия использования мобильных приложений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24"/>
            <a:ext cx="8229600" cy="3951699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ru-RU" sz="2000" dirty="0" smtClean="0"/>
              <a:t>Все ли неотложные задачи автоматизации бизнес-процессов решены?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По каким направлениям предполагается добавлять дополнительные задачи бизнес-процессов, и какова будет их ценность? Как предполагается измерять эту ценность?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Есть ли понимание, как будет направлен поток данных к и от приложения? Корпоративные мобильные приложения взаимосвязаны с внутренними системами организации.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Существуют ли результаты обследования и необходимые ресурсы для разработки и внедрения мобильных приложений?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Какие мобильные устройства будут использоваться? Необходимо ли дополнительное обучение пользователей?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Определены ли ключевые исполнители, эксперты и/или персонал?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4C6F0-B52D-4C54-8106-2325A200D614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750" y="1383506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СПАСИБО ЗА ВНИМАНИЕ</a:t>
            </a:r>
          </a:p>
        </p:txBody>
      </p:sp>
      <p:sp>
        <p:nvSpPr>
          <p:cNvPr id="5124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2787254"/>
            <a:ext cx="8229600" cy="1807369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E-mail: </a:t>
            </a:r>
            <a:r>
              <a:rPr lang="en-US" smtClean="0">
                <a:hlinkClick r:id="rId3"/>
              </a:rPr>
              <a:t>info@aciso.ru</a:t>
            </a:r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>
                <a:hlinkClick r:id="rId4"/>
              </a:rPr>
              <a:t>www.aciso.ru</a:t>
            </a:r>
            <a:endParaRPr lang="en-US" smtClean="0"/>
          </a:p>
          <a:p>
            <a:pPr algn="ctr">
              <a:buFont typeface="Arial" charset="0"/>
              <a:buNone/>
            </a:pPr>
            <a:endParaRPr lang="ru-RU" smtClean="0"/>
          </a:p>
        </p:txBody>
      </p:sp>
      <p:sp>
        <p:nvSpPr>
          <p:cNvPr id="5" name="Содержимое 20"/>
          <p:cNvSpPr txBox="1">
            <a:spLocks/>
          </p:cNvSpPr>
          <p:nvPr/>
        </p:nvSpPr>
        <p:spPr>
          <a:xfrm>
            <a:off x="1619250" y="3057526"/>
            <a:ext cx="5276850" cy="141327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5875" algn="ctr">
              <a:spcBef>
                <a:spcPct val="20000"/>
              </a:spcBef>
              <a:buFont typeface="Arial" charset="0"/>
              <a:buNone/>
            </a:pPr>
            <a:endParaRPr lang="en-US" sz="2400" i="1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1259"/>
          </a:xfrm>
        </p:spPr>
        <p:txBody>
          <a:bodyPr/>
          <a:lstStyle/>
          <a:p>
            <a:r>
              <a:rPr lang="ru-RU" sz="4000" b="1" dirty="0" smtClean="0"/>
              <a:t>ТЕЗИСЫ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91"/>
            <a:ext cx="8229600" cy="3071834"/>
          </a:xfrm>
        </p:spPr>
        <p:txBody>
          <a:bodyPr/>
          <a:lstStyle/>
          <a:p>
            <a:r>
              <a:rPr lang="ru-RU" sz="2400" dirty="0" smtClean="0"/>
              <a:t>Мобильные устройства. Определения.</a:t>
            </a:r>
          </a:p>
          <a:p>
            <a:r>
              <a:rPr lang="ru-RU" sz="2400" dirty="0" smtClean="0"/>
              <a:t>Политика мобильной безопасности. Основные составляющие.</a:t>
            </a:r>
            <a:endParaRPr lang="en-US" sz="2400" dirty="0" smtClean="0"/>
          </a:p>
          <a:p>
            <a:r>
              <a:rPr lang="ru-RU" sz="2400" dirty="0" smtClean="0"/>
              <a:t>Управление корпоративными мобильными технологиями. Основные понятия.</a:t>
            </a:r>
          </a:p>
          <a:p>
            <a:r>
              <a:rPr lang="ru-RU" sz="2400" dirty="0" smtClean="0"/>
              <a:t>Мобильные технологии и обеспечение их безопасности как часть бизнес-процессов организации.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/>
              <a:t>Мобильные устройства. Определения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614A5-1AF4-4B39-AAB9-050477E9C8E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2E820-325D-4D25-8A2B-0B868857791C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357158" y="250031"/>
            <a:ext cx="8501122" cy="607207"/>
          </a:xfrm>
        </p:spPr>
        <p:txBody>
          <a:bodyPr/>
          <a:lstStyle/>
          <a:p>
            <a:r>
              <a:rPr lang="ru-RU" sz="2800" b="1" dirty="0" smtClean="0"/>
              <a:t>Базовые характеристики мобильного устройства</a:t>
            </a:r>
            <a:r>
              <a:rPr lang="ru-RU" sz="2800" dirty="0" smtClean="0"/>
              <a:t>*: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684213" y="857238"/>
            <a:ext cx="7772400" cy="3571901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ru-RU" sz="2400" dirty="0" smtClean="0"/>
              <a:t>Малые геометрические размеры и вес.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400" dirty="0" smtClean="0"/>
              <a:t>Наличие, как минимум, одного беспроводного интерфейса сетевого доступа (для передачи данных): интерфейс </a:t>
            </a:r>
            <a:r>
              <a:rPr lang="ru-RU" sz="2400" dirty="0" err="1" smtClean="0"/>
              <a:t>Wi-Fi</a:t>
            </a:r>
            <a:r>
              <a:rPr lang="ru-RU" sz="2400" dirty="0" smtClean="0"/>
              <a:t>, сотовой связи или другой для подключения устройства к сетевой инфраструктуре оператора связи с возможностью подключения к сети Интернет или к другой сети передачи данных..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400" b="1" dirty="0" smtClean="0"/>
              <a:t>Специализированная мобильная операционная система</a:t>
            </a:r>
            <a:r>
              <a:rPr lang="ru-RU" sz="2400" dirty="0" smtClean="0"/>
              <a:t> (ОС), не являющаяся полнофункциональной ОС стационарных компьютеров и ноутбуков.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*Согласно NIST SP800-124 </a:t>
            </a:r>
            <a:r>
              <a:rPr lang="en-US" sz="2400" dirty="0" smtClean="0"/>
              <a:t>release</a:t>
            </a:r>
            <a:r>
              <a:rPr lang="ru-RU" sz="2400" dirty="0" smtClean="0"/>
              <a:t> 1.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79821"/>
          </a:xfrm>
        </p:spPr>
        <p:txBody>
          <a:bodyPr/>
          <a:lstStyle/>
          <a:p>
            <a:r>
              <a:rPr lang="ru-RU" sz="2800" b="1" dirty="0" smtClean="0"/>
              <a:t>Мобильная операционная система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Мобильная ОС – это (специально разработанное) программное обеспечение, которое позволяет смартфонам, планшетам и другим (беспроводным) устройствам выполнять приложения и программы. Как правило, мобильная ОС стартует при включении устройства и выводит на экран иконки или ссылки для запуска приложений или доступа к данным (информации). Мобильная ОС также управляет телефонными соединениями, доступом к сотовым и беспроводным сетям.</a:t>
            </a:r>
          </a:p>
          <a:p>
            <a:pPr marL="0" indent="0">
              <a:buNone/>
            </a:pPr>
            <a:endParaRPr lang="ru-RU" sz="2000" u="sng" dirty="0" smtClean="0">
              <a:hlinkClick r:id="rId2"/>
            </a:endParaRPr>
          </a:p>
          <a:p>
            <a:pPr marL="0" indent="0">
              <a:buNone/>
            </a:pPr>
            <a:r>
              <a:rPr lang="ru-RU" sz="2000" u="sng" dirty="0" smtClean="0">
                <a:hlinkClick r:id="rId2"/>
              </a:rPr>
              <a:t>http://searchmobilecomputing.techtarget.com/definition/mobile-operating-system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79821"/>
          </a:xfrm>
        </p:spPr>
        <p:txBody>
          <a:bodyPr/>
          <a:lstStyle/>
          <a:p>
            <a:r>
              <a:rPr lang="ru-RU" sz="3200" b="1" dirty="0" smtClean="0"/>
              <a:t>Мобильное устройство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59450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«Мобильные устройства включают смартфоны и планшетные компьютеры, которые поддерживают соединения с различными беспроводными сетями (как правило, сотовыми и </a:t>
            </a:r>
            <a:r>
              <a:rPr lang="en-US" sz="2400" dirty="0" err="1" smtClean="0"/>
              <a:t>Wi</a:t>
            </a:r>
            <a:r>
              <a:rPr lang="ru-RU" sz="2400" dirty="0" smtClean="0"/>
              <a:t>-</a:t>
            </a:r>
            <a:r>
              <a:rPr lang="en-US" sz="2400" dirty="0" err="1" smtClean="0"/>
              <a:t>Fi</a:t>
            </a:r>
            <a:r>
              <a:rPr lang="ru-RU" sz="2400" dirty="0" smtClean="0"/>
              <a:t>), а также включают приложения для приема/ передачи/ обработки голоса и данных. Такие устройства выполняют мобильные операционные системы для доступа к мобильным датчикам, сервисам голоса и данных» (</a:t>
            </a:r>
            <a:r>
              <a:rPr lang="en-US" sz="2400" i="1" dirty="0" smtClean="0"/>
              <a:t>«Government Mobile and Wireless Security Baseline», CIO Council, </a:t>
            </a:r>
            <a:r>
              <a:rPr lang="ru-RU" sz="2400" i="1" dirty="0" smtClean="0"/>
              <a:t>май</a:t>
            </a:r>
            <a:r>
              <a:rPr lang="en-US" sz="2400" i="1" dirty="0" smtClean="0"/>
              <a:t> 2013 </a:t>
            </a:r>
            <a:r>
              <a:rPr lang="ru-RU" sz="2400" i="1" dirty="0" smtClean="0"/>
              <a:t>г</a:t>
            </a:r>
            <a:r>
              <a:rPr lang="en-US" sz="2400" i="1" dirty="0" smtClean="0"/>
              <a:t>.</a:t>
            </a:r>
            <a:r>
              <a:rPr lang="ru-RU" sz="2400" dirty="0" smtClean="0"/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57171"/>
            <a:ext cx="8229600" cy="423745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/>
              <a:t>Политика мобильной безопасности. </a:t>
            </a:r>
          </a:p>
          <a:p>
            <a:pPr marL="0" indent="0" algn="ctr">
              <a:buNone/>
            </a:pPr>
            <a:r>
              <a:rPr lang="ru-RU" sz="3600" b="1" dirty="0" smtClean="0"/>
              <a:t>Основные составляющие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614A5-1AF4-4B39-AAB9-050477E9C8E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8A150-E790-4B04-9235-4848D728A216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250825" y="195263"/>
            <a:ext cx="8497888" cy="378619"/>
          </a:xfrm>
        </p:spPr>
        <p:txBody>
          <a:bodyPr/>
          <a:lstStyle/>
          <a:p>
            <a:r>
              <a:rPr lang="ru-RU" sz="2800" b="1" dirty="0" smtClean="0"/>
              <a:t>Политика безопасности мобильных устройств</a:t>
            </a:r>
            <a:r>
              <a:rPr lang="ru-RU" sz="3200" b="1" dirty="0" smtClean="0"/>
              <a:t>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23850" y="735806"/>
            <a:ext cx="8496300" cy="3833813"/>
          </a:xfrm>
        </p:spPr>
        <p:txBody>
          <a:bodyPr/>
          <a:lstStyle/>
          <a:p>
            <a:pPr marL="0" indent="360363" algn="just"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Это набор правил, определяющих использование и обеспечение безопасности мобильных устройств в корпоративной сети. Она обязательна к применению и должна быть доведена до сведения всех сотрудников, использующих мобильные устройства. Она должна включать следующее: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/>
              <a:t>Цели и задачи.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/>
              <a:t>Область применения.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/>
              <a:t>Допустимая область применения мобильных устройств.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/>
              <a:t>Применяемые политики (безопасности).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/>
              <a:t>Обеспечение исполнения. 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/>
              <a:t>Ответственность. 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/>
              <a:t>Определения.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9327</TotalTime>
  <Words>869</Words>
  <Application>Microsoft Office PowerPoint</Application>
  <PresentationFormat>Экран (16:9)</PresentationFormat>
  <Paragraphs>107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Russian Enterprise Mobility Summit  PC Week/RE  </vt:lpstr>
      <vt:lpstr> БЕЗОПАСНОСТЬ МОБИЛЬНЫХ ТЕХНОЛОГИЙ  В КОРПОРАТИВНОМ СЕКТОРЕ </vt:lpstr>
      <vt:lpstr>ТЕЗИСЫ</vt:lpstr>
      <vt:lpstr>Слайд 4</vt:lpstr>
      <vt:lpstr>Базовые характеристики мобильного устройства*:</vt:lpstr>
      <vt:lpstr>Мобильная операционная система</vt:lpstr>
      <vt:lpstr>Мобильное устройство</vt:lpstr>
      <vt:lpstr>Слайд 8</vt:lpstr>
      <vt:lpstr>Политика безопасности мобильных устройств </vt:lpstr>
      <vt:lpstr>Рекомендации по составлению и реализации политики</vt:lpstr>
      <vt:lpstr>Наиболее важные положения политики безопасности*: </vt:lpstr>
      <vt:lpstr>Слайд 12</vt:lpstr>
      <vt:lpstr>Стратегия ЕММ. Определение</vt:lpstr>
      <vt:lpstr>Цели и задачи ЕММ</vt:lpstr>
      <vt:lpstr>Схема ЕММ</vt:lpstr>
      <vt:lpstr>Технологии, используемые ЕММ</vt:lpstr>
      <vt:lpstr>ЕММ как часть UEM</vt:lpstr>
      <vt:lpstr>Слайд 18</vt:lpstr>
      <vt:lpstr>Особенности внедрения мобильных технологий</vt:lpstr>
      <vt:lpstr>Стратегия использования мобильных приложений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АРСИБ</dc:creator>
  <cp:lastModifiedBy>Юрий</cp:lastModifiedBy>
  <cp:revision>140</cp:revision>
  <dcterms:created xsi:type="dcterms:W3CDTF">2012-01-25T17:00:40Z</dcterms:created>
  <dcterms:modified xsi:type="dcterms:W3CDTF">2015-10-13T10:56:35Z</dcterms:modified>
</cp:coreProperties>
</file>